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Robo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332">
          <p15:clr>
            <a:srgbClr val="000000"/>
          </p15:clr>
        </p15:guide>
        <p15:guide id="4" pos="864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332" orient="horz"/>
        <p:guide pos="86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5.xml"/><Relationship Id="rId41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bold.fntdata"/><Relationship Id="rId16" Type="http://schemas.openxmlformats.org/officeDocument/2006/relationships/slide" Target="slides/slide11.xml"/><Relationship Id="rId38" Type="http://schemas.openxmlformats.org/officeDocument/2006/relationships/font" Target="fonts/Robo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2178491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282178491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a15a5b0e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6a15a5b0e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a15a5b0e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6a15a5b0e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a0b7378e4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ea0b7378e4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821784911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821784911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c3e0169d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bc3e0169d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dbb36d3bb4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gdbb36d3bb4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NSTEM provides STEM scholarships for exemplary students!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College/University Scholarship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AutoNum type="arabicPeriod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Extracurricular STEM Enrichment Scholarship</a:t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46c97854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146c97854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dbb36d3bb4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dbb36d3bb4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0b7378e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ea0b7378e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462fe6aa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d462fe6aa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0f92b52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g2c0f92b52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a0b7378e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gea0b7378e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d39fd0de6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d39fd0de6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bb36d3bb4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Annual Chapter fee = $295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Maximum student member fee is $20 (optional)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Equitable and accessible for all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4" name="Google Shape;294;gdbb36d3bb4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8217849115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28217849115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dbb36d3bb4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gdbb36d3bb4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in Canva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Hoodies, T-shirts, Polos, and MORE!</a:t>
            </a:r>
            <a:r>
              <a:rPr lang="en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9fe366b6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29fe366b6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in Canva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ba80f6a50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2ba80f6a50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02b03300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102b03300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bb36d3b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support and resources to students from K to Career</a:t>
            </a:r>
            <a:r>
              <a:rPr baseline="30000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aseline="3000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Encourages STEM interest, creativity, and passion!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 to all, regardless of resources within the community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1" name="Google Shape;71;gdbb36d3bb4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645708ea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g2645708ea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hold accreditation from 1500 colleges and universities nationwide. Our official recognition by admissions boards solidifies our standing as a trusted and reputable institution for prospective students seeking academic excellence and growth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dbb36d3bb4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gdbb36d3bb4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df4dcc76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6" name="Google Shape;526;gdf4dcc765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bb36d3bb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 careers with educational experiences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Engage students at an earlier age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the continuum from </a:t>
            </a: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 to Career</a:t>
            </a:r>
            <a:r>
              <a:rPr baseline="30000"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skills in technical areas</a:t>
            </a:r>
            <a:endParaRPr sz="800"/>
          </a:p>
        </p:txBody>
      </p:sp>
      <p:sp>
        <p:nvSpPr>
          <p:cNvPr id="84" name="Google Shape;84;gdbb36d3bb4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bb36d3bb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bb36d3bb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a4c4a19b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50000"/>
              </a:lnSpc>
              <a:spcBef>
                <a:spcPts val="4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2" name="Google Shape;102;g12a4c4a19ba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bb36d3bb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dbb36d3bb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Being an educator is challenging, you’re busy! 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make your job easier by providing tools and resources to build and manage your Chapter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you create an engaging student experience! 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902d21d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g11902d21d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NSTEM is designed for ALL STEM learners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GPA requirement is only in STEM courses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Inclusive to all communities that want to participate in STEM education and training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bb36d3bb4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bb36d3bb4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26.png"/><Relationship Id="rId11" Type="http://schemas.openxmlformats.org/officeDocument/2006/relationships/image" Target="../media/image16.png"/><Relationship Id="rId10" Type="http://schemas.openxmlformats.org/officeDocument/2006/relationships/image" Target="../media/image21.png"/><Relationship Id="rId12" Type="http://schemas.openxmlformats.org/officeDocument/2006/relationships/image" Target="../media/image20.png"/><Relationship Id="rId9" Type="http://schemas.openxmlformats.org/officeDocument/2006/relationships/image" Target="../media/image13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image" Target="../media/image43.png"/><Relationship Id="rId7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0.png"/><Relationship Id="rId4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jp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7.png"/><Relationship Id="rId4" Type="http://schemas.openxmlformats.org/officeDocument/2006/relationships/image" Target="../media/image46.png"/><Relationship Id="rId11" Type="http://schemas.openxmlformats.org/officeDocument/2006/relationships/image" Target="../media/image40.png"/><Relationship Id="rId10" Type="http://schemas.openxmlformats.org/officeDocument/2006/relationships/image" Target="../media/image13.png"/><Relationship Id="rId12" Type="http://schemas.openxmlformats.org/officeDocument/2006/relationships/image" Target="../media/image6.png"/><Relationship Id="rId9" Type="http://schemas.openxmlformats.org/officeDocument/2006/relationships/image" Target="../media/image35.png"/><Relationship Id="rId5" Type="http://schemas.openxmlformats.org/officeDocument/2006/relationships/image" Target="../media/image49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Relationship Id="rId8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jp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jpg"/><Relationship Id="rId4" Type="http://schemas.openxmlformats.org/officeDocument/2006/relationships/image" Target="../media/image74.jpg"/><Relationship Id="rId5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Relationship Id="rId4" Type="http://schemas.openxmlformats.org/officeDocument/2006/relationships/image" Target="../media/image52.gif"/><Relationship Id="rId5" Type="http://schemas.openxmlformats.org/officeDocument/2006/relationships/image" Target="../media/image60.png"/><Relationship Id="rId6" Type="http://schemas.openxmlformats.org/officeDocument/2006/relationships/image" Target="../media/image56.png"/><Relationship Id="rId7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Relationship Id="rId4" Type="http://schemas.openxmlformats.org/officeDocument/2006/relationships/hyperlink" Target="https://nstem.org/chapters-map/" TargetMode="External"/><Relationship Id="rId5" Type="http://schemas.openxmlformats.org/officeDocument/2006/relationships/hyperlink" Target="https://nstem.org/chapters-map/" TargetMode="External"/><Relationship Id="rId6" Type="http://schemas.openxmlformats.org/officeDocument/2006/relationships/hyperlink" Target="https://nstem.org/chapters-map/" TargetMode="External"/><Relationship Id="rId7" Type="http://schemas.openxmlformats.org/officeDocument/2006/relationships/image" Target="../media/image55.png"/><Relationship Id="rId8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jpg"/><Relationship Id="rId4" Type="http://schemas.openxmlformats.org/officeDocument/2006/relationships/image" Target="../media/image71.png"/><Relationship Id="rId11" Type="http://schemas.openxmlformats.org/officeDocument/2006/relationships/image" Target="../media/image70.png"/><Relationship Id="rId10" Type="http://schemas.openxmlformats.org/officeDocument/2006/relationships/image" Target="../media/image13.png"/><Relationship Id="rId12" Type="http://schemas.openxmlformats.org/officeDocument/2006/relationships/image" Target="../media/image69.png"/><Relationship Id="rId9" Type="http://schemas.openxmlformats.org/officeDocument/2006/relationships/image" Target="../media/image88.png"/><Relationship Id="rId5" Type="http://schemas.openxmlformats.org/officeDocument/2006/relationships/image" Target="../media/image66.png"/><Relationship Id="rId6" Type="http://schemas.openxmlformats.org/officeDocument/2006/relationships/image" Target="../media/image61.png"/><Relationship Id="rId7" Type="http://schemas.openxmlformats.org/officeDocument/2006/relationships/image" Target="../media/image68.png"/><Relationship Id="rId8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78.png"/><Relationship Id="rId13" Type="http://schemas.openxmlformats.org/officeDocument/2006/relationships/image" Target="../media/image13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nstem.org/partners/" TargetMode="External"/><Relationship Id="rId4" Type="http://schemas.openxmlformats.org/officeDocument/2006/relationships/hyperlink" Target="https://www.nstem.org/partners/" TargetMode="External"/><Relationship Id="rId9" Type="http://schemas.openxmlformats.org/officeDocument/2006/relationships/image" Target="../media/image73.png"/><Relationship Id="rId15" Type="http://schemas.openxmlformats.org/officeDocument/2006/relationships/image" Target="../media/image86.png"/><Relationship Id="rId14" Type="http://schemas.openxmlformats.org/officeDocument/2006/relationships/image" Target="../media/image75.png"/><Relationship Id="rId16" Type="http://schemas.openxmlformats.org/officeDocument/2006/relationships/image" Target="../media/image82.png"/><Relationship Id="rId5" Type="http://schemas.openxmlformats.org/officeDocument/2006/relationships/image" Target="../media/image72.png"/><Relationship Id="rId6" Type="http://schemas.openxmlformats.org/officeDocument/2006/relationships/image" Target="../media/image83.png"/><Relationship Id="rId7" Type="http://schemas.openxmlformats.org/officeDocument/2006/relationships/image" Target="../media/image77.png"/><Relationship Id="rId8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1.pn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png"/><Relationship Id="rId4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8.jpg"/><Relationship Id="rId4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tiktok.com/@nstemhs?" TargetMode="External"/><Relationship Id="rId10" Type="http://schemas.openxmlformats.org/officeDocument/2006/relationships/image" Target="../media/image94.png"/><Relationship Id="rId13" Type="http://schemas.openxmlformats.org/officeDocument/2006/relationships/hyperlink" Target="https://www.pinterest.com/nstemhs/_created/" TargetMode="External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png"/><Relationship Id="rId4" Type="http://schemas.openxmlformats.org/officeDocument/2006/relationships/hyperlink" Target="https://www.instagram.com/nstemhs/" TargetMode="External"/><Relationship Id="rId9" Type="http://schemas.openxmlformats.org/officeDocument/2006/relationships/image" Target="../media/image97.png"/><Relationship Id="rId15" Type="http://schemas.openxmlformats.org/officeDocument/2006/relationships/hyperlink" Target="https://www.linkedin.com/company/national-stem-honor-society" TargetMode="External"/><Relationship Id="rId14" Type="http://schemas.openxmlformats.org/officeDocument/2006/relationships/image" Target="../media/image95.png"/><Relationship Id="rId17" Type="http://schemas.openxmlformats.org/officeDocument/2006/relationships/image" Target="../media/image13.png"/><Relationship Id="rId16" Type="http://schemas.openxmlformats.org/officeDocument/2006/relationships/image" Target="../media/image96.png"/><Relationship Id="rId5" Type="http://schemas.openxmlformats.org/officeDocument/2006/relationships/image" Target="../media/image89.png"/><Relationship Id="rId6" Type="http://schemas.openxmlformats.org/officeDocument/2006/relationships/hyperlink" Target="https://www.facebook.com/NSTEMHS/" TargetMode="External"/><Relationship Id="rId18" Type="http://schemas.openxmlformats.org/officeDocument/2006/relationships/image" Target="../media/image5.png"/><Relationship Id="rId7" Type="http://schemas.openxmlformats.org/officeDocument/2006/relationships/image" Target="../media/image81.png"/><Relationship Id="rId8" Type="http://schemas.openxmlformats.org/officeDocument/2006/relationships/hyperlink" Target="https://twitter.com/nstemhs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22.jpg"/><Relationship Id="rId5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9691" l="0" r="0" t="0"/>
          <a:stretch/>
        </p:blipFill>
        <p:spPr>
          <a:xfrm>
            <a:off x="-76225" y="-57150"/>
            <a:ext cx="9832374" cy="526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3168788" y="1396476"/>
            <a:ext cx="1944274" cy="22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469663" y="-2975"/>
            <a:ext cx="83424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="1" baseline="30000" i="0" lang="en" sz="4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1" baseline="30000" i="0" sz="4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28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85625" y="3504700"/>
            <a:ext cx="5108075" cy="98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39250" cy="61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912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500" y="13921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2925" y="13921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7512" y="3909025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2927" y="2650594"/>
            <a:ext cx="1197864" cy="119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2925" y="3909050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9">
            <a:alphaModFix amt="91000"/>
          </a:blip>
          <a:srcRect b="0" l="0" r="0" t="0"/>
          <a:stretch/>
        </p:blipFill>
        <p:spPr>
          <a:xfrm>
            <a:off x="185350" y="4140201"/>
            <a:ext cx="506826" cy="59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66275" y="2647911"/>
            <a:ext cx="1200325" cy="12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3846675" y="1792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3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02925" y="133661"/>
            <a:ext cx="1197864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66278" y="133651"/>
            <a:ext cx="1200325" cy="1197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1913" l="0" r="2066" t="971"/>
          <a:stretch/>
        </p:blipFill>
        <p:spPr>
          <a:xfrm>
            <a:off x="4427525" y="-204800"/>
            <a:ext cx="5446723" cy="25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4">
            <a:alphaModFix/>
          </a:blip>
          <a:srcRect b="0" l="0" r="8483" t="0"/>
          <a:stretch/>
        </p:blipFill>
        <p:spPr>
          <a:xfrm>
            <a:off x="-76200" y="-273193"/>
            <a:ext cx="4572001" cy="281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 rotWithShape="1">
          <a:blip r:embed="rId5">
            <a:alphaModFix/>
          </a:blip>
          <a:srcRect b="19389" l="7322" r="7031" t="12745"/>
          <a:stretch/>
        </p:blipFill>
        <p:spPr>
          <a:xfrm>
            <a:off x="-798525" y="2360575"/>
            <a:ext cx="5446723" cy="287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6">
            <a:alphaModFix/>
          </a:blip>
          <a:srcRect b="0" l="0" r="0" t="22015"/>
          <a:stretch/>
        </p:blipFill>
        <p:spPr>
          <a:xfrm>
            <a:off x="4495800" y="2360575"/>
            <a:ext cx="4749701" cy="27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/>
        </p:nvSpPr>
        <p:spPr>
          <a:xfrm>
            <a:off x="5181600" y="4341125"/>
            <a:ext cx="369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Missouri Military Academy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Officers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649800" y="1914450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Phenix City Elementary</a:t>
            </a: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11866025" y="2760125"/>
            <a:ext cx="361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Phenix City Elementary - 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Induction Ceremony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798550" y="23188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Recognition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4688400" y="1914450"/>
            <a:ext cx="435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St. Joseph Middle School 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573600" y="4352850"/>
            <a:ext cx="435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Malden Catholic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-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4140150" y="42302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79475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561700" y="364300"/>
            <a:ext cx="61911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  <a:endParaRPr b="1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742600" y="3625624"/>
            <a:ext cx="995876" cy="11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400" y="-189525"/>
            <a:ext cx="9296400" cy="619761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086685" y="3782304"/>
            <a:ext cx="810965" cy="9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5"/>
          <p:cNvSpPr txBox="1"/>
          <p:nvPr/>
        </p:nvSpPr>
        <p:spPr>
          <a:xfrm>
            <a:off x="5980150" y="261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Project-Based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3">
            <a:alphaModFix/>
          </a:blip>
          <a:srcRect b="0" l="337" r="337" t="0"/>
          <a:stretch/>
        </p:blipFill>
        <p:spPr>
          <a:xfrm>
            <a:off x="5267325" y="152400"/>
            <a:ext cx="371273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50" y="577075"/>
            <a:ext cx="5078326" cy="3933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9150" y="-152400"/>
            <a:ext cx="9460776" cy="53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1591725" y="3173467"/>
            <a:ext cx="7447500" cy="22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Encouraging 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Service 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 solve  local, regional, </a:t>
            </a:r>
            <a:endParaRPr b="1" i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national, global problems/challenges</a:t>
            </a:r>
            <a:endParaRPr b="1" i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700825" y="46185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206950" y="4454525"/>
            <a:ext cx="496026" cy="5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6250" y="1843250"/>
            <a:ext cx="1002350" cy="136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8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1171122" y="47069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8"/>
          <p:cNvSpPr txBox="1"/>
          <p:nvPr/>
        </p:nvSpPr>
        <p:spPr>
          <a:xfrm>
            <a:off x="3612800" y="48800"/>
            <a:ext cx="6293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lang="en"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Awards &amp; </a:t>
            </a:r>
            <a:r>
              <a:rPr b="1" i="0" lang="en" sz="4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Scholarships </a:t>
            </a:r>
            <a:endParaRPr b="1" i="0" sz="4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094125" y="3919575"/>
            <a:ext cx="694300" cy="81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2030975" y="445732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Rachel Patterson Elementary School - </a:t>
            </a:r>
            <a:r>
              <a:rPr b="1" i="1" lang="en">
                <a:latin typeface="Calibri"/>
                <a:ea typeface="Calibri"/>
                <a:cs typeface="Calibri"/>
                <a:sym typeface="Calibri"/>
              </a:rPr>
              <a:t>Induction Ceremony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750" y="2632050"/>
            <a:ext cx="4544698" cy="30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950" y="2622729"/>
            <a:ext cx="4864099" cy="27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8949" y="-47250"/>
            <a:ext cx="4746624" cy="26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00233" y="0"/>
            <a:ext cx="4679184" cy="2632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1550" y="1665838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61550" y="2715213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24163" y="1665838"/>
            <a:ext cx="897425" cy="8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10">
            <a:alphaModFix amt="91000"/>
          </a:blip>
          <a:srcRect b="0" l="0" r="0" t="0"/>
          <a:stretch/>
        </p:blipFill>
        <p:spPr>
          <a:xfrm>
            <a:off x="8186350" y="40519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7225" y="2808275"/>
            <a:ext cx="711300" cy="71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3465550" y="261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24373" y="960373"/>
            <a:ext cx="711300" cy="7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0"/>
          <p:cNvPicPr preferRelativeResize="0"/>
          <p:nvPr/>
        </p:nvPicPr>
        <p:blipFill rotWithShape="1">
          <a:blip r:embed="rId3">
            <a:alphaModFix/>
          </a:blip>
          <a:srcRect b="11223" l="16726" r="16579" t="11370"/>
          <a:stretch/>
        </p:blipFill>
        <p:spPr>
          <a:xfrm>
            <a:off x="0" y="-482800"/>
            <a:ext cx="9144003" cy="596941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2700600" y="-98600"/>
            <a:ext cx="63921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Chapter Officers 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3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-685800"/>
            <a:ext cx="9525001" cy="733739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3187575" y="37847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8029" l="0" r="0" t="0"/>
          <a:stretch/>
        </p:blipFill>
        <p:spPr>
          <a:xfrm>
            <a:off x="0" y="0"/>
            <a:ext cx="9144003" cy="520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5450" y="4062475"/>
            <a:ext cx="9144000" cy="82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/>
        </p:nvSpPr>
        <p:spPr>
          <a:xfrm>
            <a:off x="125975" y="4051450"/>
            <a:ext cx="8702700" cy="8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 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 innovation and recognize student excellence 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K to Career</a:t>
            </a:r>
            <a:r>
              <a:rPr b="1" baseline="30000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fields of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cience,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echnology,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ngineering, &amp; </a:t>
            </a:r>
            <a:r>
              <a:rPr b="1"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i="1"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athematics</a:t>
            </a:r>
            <a:endParaRPr i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136000" y="108675"/>
            <a:ext cx="62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Rachel Patterson Elementary School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Chapter Induction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7047075" y="48461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520265" y="4100000"/>
            <a:ext cx="605735" cy="7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025" y="-165100"/>
            <a:ext cx="5111175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4200" y="-90650"/>
            <a:ext cx="4794249" cy="319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1251" y="2571750"/>
            <a:ext cx="4881050" cy="275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4200" y="2571750"/>
            <a:ext cx="4579799" cy="30531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 txBox="1"/>
          <p:nvPr/>
        </p:nvSpPr>
        <p:spPr>
          <a:xfrm>
            <a:off x="912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2"/>
          <p:cNvSpPr txBox="1"/>
          <p:nvPr/>
        </p:nvSpPr>
        <p:spPr>
          <a:xfrm>
            <a:off x="858300" y="24422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&amp; 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Discounts </a:t>
            </a:r>
            <a:r>
              <a:rPr b="1" lang="en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359825" y="4104901"/>
            <a:ext cx="536825" cy="63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1200" y="-2325900"/>
            <a:ext cx="9844372" cy="84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3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267413" y="3905301"/>
            <a:ext cx="706437" cy="8313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/>
          <p:nvPr/>
        </p:nvSpPr>
        <p:spPr>
          <a:xfrm>
            <a:off x="2962275" y="4518900"/>
            <a:ext cx="339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Whittier Elementary School -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r>
              <a:rPr b="1" i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Lab</a:t>
            </a:r>
            <a:endParaRPr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3"/>
          <p:cNvSpPr txBox="1"/>
          <p:nvPr/>
        </p:nvSpPr>
        <p:spPr>
          <a:xfrm>
            <a:off x="6894550" y="-43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</a:t>
            </a:r>
            <a:endParaRPr b="1"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Readiness </a:t>
            </a:r>
            <a:endParaRPr b="0" i="0" sz="3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/>
          </a:blip>
          <a:srcRect b="6900" l="6127" r="7330" t="6301"/>
          <a:stretch/>
        </p:blipFill>
        <p:spPr>
          <a:xfrm>
            <a:off x="-57125" y="-122825"/>
            <a:ext cx="4476724" cy="54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 rotWithShape="1">
          <a:blip r:embed="rId4">
            <a:alphaModFix/>
          </a:blip>
          <a:srcRect b="19256" l="7413" r="21030" t="5493"/>
          <a:stretch/>
        </p:blipFill>
        <p:spPr>
          <a:xfrm>
            <a:off x="4273600" y="-246300"/>
            <a:ext cx="4933898" cy="671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8363438" y="3982400"/>
            <a:ext cx="640911" cy="7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/>
          <p:nvPr/>
        </p:nvSpPr>
        <p:spPr>
          <a:xfrm>
            <a:off x="67408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-82450" y="4389300"/>
            <a:ext cx="5496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Managing Your Chapter </a:t>
            </a:r>
            <a:endParaRPr b="1" sz="3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950" y="-59950"/>
            <a:ext cx="9348451" cy="5258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35"/>
          <p:cNvCxnSpPr/>
          <p:nvPr/>
        </p:nvCxnSpPr>
        <p:spPr>
          <a:xfrm flipH="1" rot="10800000">
            <a:off x="1241050" y="3618600"/>
            <a:ext cx="849000" cy="670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35"/>
          <p:cNvCxnSpPr/>
          <p:nvPr/>
        </p:nvCxnSpPr>
        <p:spPr>
          <a:xfrm>
            <a:off x="1166575" y="3024675"/>
            <a:ext cx="1131900" cy="15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4" name="Google Shape;284;p35"/>
          <p:cNvSpPr txBox="1"/>
          <p:nvPr/>
        </p:nvSpPr>
        <p:spPr>
          <a:xfrm>
            <a:off x="2208950" y="142350"/>
            <a:ext cx="5724900" cy="39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Commitments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0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Google Shape;285;p35"/>
          <p:cNvCxnSpPr/>
          <p:nvPr/>
        </p:nvCxnSpPr>
        <p:spPr>
          <a:xfrm>
            <a:off x="1241050" y="1938825"/>
            <a:ext cx="930900" cy="604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6" name="Google Shape;28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750" y="1911203"/>
            <a:ext cx="2059250" cy="20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52025" y="605200"/>
            <a:ext cx="1840550" cy="18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10250" y="2035700"/>
            <a:ext cx="1840550" cy="184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5825" y="3521337"/>
            <a:ext cx="1840550" cy="1840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3206000" y="35939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1000" y="-533400"/>
            <a:ext cx="9525001" cy="635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6"/>
          <p:cNvSpPr txBox="1"/>
          <p:nvPr/>
        </p:nvSpPr>
        <p:spPr>
          <a:xfrm>
            <a:off x="40475" y="-74800"/>
            <a:ext cx="30114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Affordability</a:t>
            </a:r>
            <a:endParaRPr b="1" i="0" sz="4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342325" y="47355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413950" y="39757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175" y="-419100"/>
            <a:ext cx="9202176" cy="60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7"/>
          <p:cNvSpPr txBox="1"/>
          <p:nvPr/>
        </p:nvSpPr>
        <p:spPr>
          <a:xfrm>
            <a:off x="5484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5958275" y="-2327200"/>
            <a:ext cx="3855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0" i="0" sz="3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294213" y="144725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Chapter</a:t>
            </a:r>
            <a:r>
              <a:rPr b="1" lang="en" sz="3600">
                <a:solidFill>
                  <a:schemeClr val="dk1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1" lang="en" sz="36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Map</a:t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9376" y="13334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0451" y="3924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8551" y="13334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1551" y="3676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8126" y="51435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0451" y="3771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6501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9376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8551" y="1094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8551" y="157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4876" y="13358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3401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50201" y="1390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89239" y="1094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1326" y="1485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1326" y="1094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6676" y="157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9576" y="25717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3251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22064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4876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4876" y="1901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8926" y="1390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2901" y="1028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6776" y="23621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92989" y="2552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4689" y="2298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3101" y="2667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2514" y="25717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3901" y="3162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2126" y="306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3901" y="3009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3826" y="306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6876" y="3219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7576" y="28069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6401" y="28069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3851" y="27175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2876" y="24669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6401" y="26166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7876" y="24669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7576" y="26166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1551" y="2400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5226" y="25078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8626" y="23621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1501" y="2247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8626" y="27622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3101" y="28069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0851" y="26166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3776" y="28573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5676" y="30422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1" y="3314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526" y="3429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33851" y="3314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7526" y="3219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7451" y="3162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1201" y="3219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4951" y="31819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9726" y="1695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7876" y="3429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6776" y="3924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2376" y="3771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2026" y="1695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3251" y="1857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3251" y="2028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5176" y="1857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1" y="1740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3726" y="1395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3776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4776" y="1695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8451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0001" y="16463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1626" y="16632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3101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0851" y="13784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8701" y="7878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8626" y="921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9426" y="7688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14451" y="23621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5551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98551" y="1740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0526" y="306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1126" y="3207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3526" y="33596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476" y="1857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401" y="20097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0776" y="2400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8276" y="24669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7926" y="21905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5076" y="2298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7926" y="2552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1401" y="23621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5076" y="24669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3876" y="21905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7551" y="2298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151" y="2204963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1476" y="14857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7101" y="1901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5551" y="19010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9476" y="16798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4876" y="1390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3801" y="31621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4176" y="27792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0476" y="22705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2764" y="3298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72514" y="921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4251" y="28154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46651" y="29678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7926" y="20438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7726" y="20097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9426" y="13358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7489" y="3298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7"/>
          <p:cNvPicPr preferRelativeResize="0"/>
          <p:nvPr/>
        </p:nvPicPr>
        <p:blipFill rotWithShape="1">
          <a:blip r:embed="rId8">
            <a:alphaModFix amt="91000"/>
          </a:blip>
          <a:srcRect b="0" l="0" r="0" t="0"/>
          <a:stretch/>
        </p:blipFill>
        <p:spPr>
          <a:xfrm>
            <a:off x="590550" y="4183601"/>
            <a:ext cx="534700" cy="6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5651" y="2181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601" y="16798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52426" y="1740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9151" y="1535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9476" y="16632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4964" y="3118013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5176" y="20286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601" y="17866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0851" y="125297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92126" y="1535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4526" y="13784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76164" y="13358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3201" y="3298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7576" y="38348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41726" y="19500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7101" y="174035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6226" y="30670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75226" y="1852425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63501" y="2298200"/>
            <a:ext cx="193674" cy="20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1689" y="2552575"/>
            <a:ext cx="193674" cy="20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6735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/>
          <p:nvPr/>
        </p:nvSpPr>
        <p:spPr>
          <a:xfrm>
            <a:off x="7095325" y="490562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8"/>
          <p:cNvSpPr txBox="1"/>
          <p:nvPr/>
        </p:nvSpPr>
        <p:spPr>
          <a:xfrm>
            <a:off x="4871400" y="2062275"/>
            <a:ext cx="42726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Exclusive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Chapter Merchandise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3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9"/>
          <p:cNvSpPr txBox="1"/>
          <p:nvPr/>
        </p:nvSpPr>
        <p:spPr>
          <a:xfrm>
            <a:off x="6610200" y="4866475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9"/>
          <p:cNvSpPr txBox="1"/>
          <p:nvPr/>
        </p:nvSpPr>
        <p:spPr>
          <a:xfrm>
            <a:off x="1141625" y="2032000"/>
            <a:ext cx="2233500" cy="12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Apparel &amp; Accessories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"/>
          <p:cNvSpPr txBox="1"/>
          <p:nvPr/>
        </p:nvSpPr>
        <p:spPr>
          <a:xfrm>
            <a:off x="5921150" y="296775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</a:t>
            </a:r>
            <a:endParaRPr b="1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Leadership</a:t>
            </a:r>
            <a:endParaRPr b="1" i="0" sz="31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9" name="Google Shape;459;p40"/>
          <p:cNvGrpSpPr/>
          <p:nvPr/>
        </p:nvGrpSpPr>
        <p:grpSpPr>
          <a:xfrm>
            <a:off x="-101950" y="-587237"/>
            <a:ext cx="4567676" cy="3465676"/>
            <a:chOff x="-519225" y="-541975"/>
            <a:chExt cx="4567676" cy="3465676"/>
          </a:xfrm>
        </p:grpSpPr>
        <p:cxnSp>
          <p:nvCxnSpPr>
            <p:cNvPr id="460" name="Google Shape;460;p40"/>
            <p:cNvCxnSpPr/>
            <p:nvPr/>
          </p:nvCxnSpPr>
          <p:spPr>
            <a:xfrm>
              <a:off x="1550300" y="1072700"/>
              <a:ext cx="426600" cy="306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61" name="Google Shape;461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48000" y="23250"/>
              <a:ext cx="2900451" cy="2900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519225" y="-541975"/>
              <a:ext cx="2859524" cy="285952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63" name="Google Shape;463;p40"/>
          <p:cNvCxnSpPr/>
          <p:nvPr/>
        </p:nvCxnSpPr>
        <p:spPr>
          <a:xfrm>
            <a:off x="-40200" y="2302400"/>
            <a:ext cx="9224400" cy="48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4" name="Google Shape;464;p40"/>
          <p:cNvSpPr txBox="1"/>
          <p:nvPr/>
        </p:nvSpPr>
        <p:spPr>
          <a:xfrm>
            <a:off x="6407775" y="2594825"/>
            <a:ext cx="3000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Advisory </a:t>
            </a:r>
            <a:endParaRPr b="1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Council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0"/>
          <p:cNvSpPr txBox="1"/>
          <p:nvPr/>
        </p:nvSpPr>
        <p:spPr>
          <a:xfrm>
            <a:off x="674000" y="1625975"/>
            <a:ext cx="135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Ken Hecht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40"/>
          <p:cNvSpPr txBox="1"/>
          <p:nvPr/>
        </p:nvSpPr>
        <p:spPr>
          <a:xfrm>
            <a:off x="2319800" y="96075"/>
            <a:ext cx="154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Eric Magers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CEO &amp; Founder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40"/>
          <p:cNvCxnSpPr/>
          <p:nvPr/>
        </p:nvCxnSpPr>
        <p:spPr>
          <a:xfrm flipH="1" rot="10800000">
            <a:off x="4123875" y="3839488"/>
            <a:ext cx="276000" cy="159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8" name="Google Shape;468;p40"/>
          <p:cNvCxnSpPr/>
          <p:nvPr/>
        </p:nvCxnSpPr>
        <p:spPr>
          <a:xfrm flipH="1" rot="10800000">
            <a:off x="1363950" y="3667713"/>
            <a:ext cx="534900" cy="305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9" name="Google Shape;469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13150" y="2940887"/>
            <a:ext cx="2536925" cy="2536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40"/>
          <p:cNvCxnSpPr/>
          <p:nvPr/>
        </p:nvCxnSpPr>
        <p:spPr>
          <a:xfrm>
            <a:off x="2729675" y="3746363"/>
            <a:ext cx="434700" cy="2655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1" name="Google Shape;471;p40"/>
          <p:cNvPicPr preferRelativeResize="0"/>
          <p:nvPr/>
        </p:nvPicPr>
        <p:blipFill rotWithShape="1">
          <a:blip r:embed="rId7">
            <a:alphaModFix/>
          </a:blip>
          <a:srcRect b="3779" l="0" r="0" t="-3780"/>
          <a:stretch/>
        </p:blipFill>
        <p:spPr>
          <a:xfrm>
            <a:off x="2199050" y="2779750"/>
            <a:ext cx="2631150" cy="263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0"/>
          <p:cNvSpPr txBox="1"/>
          <p:nvPr/>
        </p:nvSpPr>
        <p:spPr>
          <a:xfrm>
            <a:off x="-115637" y="2792513"/>
            <a:ext cx="194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Errika Moore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STEM Funders </a:t>
            </a:r>
            <a:endParaRPr i="1"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Network</a:t>
            </a:r>
            <a:r>
              <a:rPr lang="en"/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0"/>
          <p:cNvSpPr txBox="1"/>
          <p:nvPr/>
        </p:nvSpPr>
        <p:spPr>
          <a:xfrm>
            <a:off x="1063800" y="4281400"/>
            <a:ext cx="224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Maxine Cain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200"/>
              <a:t>STEM Atlanta Women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40"/>
          <p:cNvSpPr txBox="1"/>
          <p:nvPr/>
        </p:nvSpPr>
        <p:spPr>
          <a:xfrm>
            <a:off x="2794100" y="2933163"/>
            <a:ext cx="1543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José Morey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Ad Astra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0350" y="2060037"/>
            <a:ext cx="2551200" cy="25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0"/>
          <p:cNvPicPr preferRelativeResize="0"/>
          <p:nvPr/>
        </p:nvPicPr>
        <p:blipFill rotWithShape="1">
          <a:blip r:embed="rId9">
            <a:alphaModFix/>
          </a:blip>
          <a:srcRect b="50675" l="0" r="47772" t="0"/>
          <a:stretch/>
        </p:blipFill>
        <p:spPr>
          <a:xfrm>
            <a:off x="4203438" y="2779741"/>
            <a:ext cx="1637974" cy="154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0"/>
          <p:cNvPicPr preferRelativeResize="0"/>
          <p:nvPr/>
        </p:nvPicPr>
        <p:blipFill rotWithShape="1">
          <a:blip r:embed="rId9">
            <a:alphaModFix/>
          </a:blip>
          <a:srcRect b="1874" l="0" r="47772" t="48801"/>
          <a:stretch/>
        </p:blipFill>
        <p:spPr>
          <a:xfrm>
            <a:off x="5549513" y="3486291"/>
            <a:ext cx="1637974" cy="1546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40"/>
          <p:cNvCxnSpPr/>
          <p:nvPr/>
        </p:nvCxnSpPr>
        <p:spPr>
          <a:xfrm rot="10800000">
            <a:off x="5573375" y="3881200"/>
            <a:ext cx="177000" cy="1041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9" name="Google Shape;479;p40"/>
          <p:cNvSpPr txBox="1"/>
          <p:nvPr/>
        </p:nvSpPr>
        <p:spPr>
          <a:xfrm>
            <a:off x="4084725" y="4289225"/>
            <a:ext cx="166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Kelli List Wells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STEM Leadership Alliance</a:t>
            </a:r>
            <a:endParaRPr i="1"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80" name="Google Shape;480;p40"/>
          <p:cNvSpPr txBox="1"/>
          <p:nvPr/>
        </p:nvSpPr>
        <p:spPr>
          <a:xfrm>
            <a:off x="5359375" y="2878438"/>
            <a:ext cx="1941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Saundra Lamb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 sz="1300"/>
              <a:t>Thurgood Marshall Trust</a:t>
            </a:r>
            <a:endParaRPr i="1" sz="13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81" name="Google Shape;481;p4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0"/>
          <p:cNvPicPr preferRelativeResize="0"/>
          <p:nvPr/>
        </p:nvPicPr>
        <p:blipFill rotWithShape="1">
          <a:blip r:embed="rId10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/>
          <p:cNvPicPr preferRelativeResize="0"/>
          <p:nvPr/>
        </p:nvPicPr>
        <p:blipFill rotWithShape="1">
          <a:blip r:embed="rId11">
            <a:alphaModFix/>
          </a:blip>
          <a:srcRect b="-9806" l="0" r="-415729" t="-175256"/>
          <a:stretch/>
        </p:blipFill>
        <p:spPr>
          <a:xfrm>
            <a:off x="-181850" y="-401700"/>
            <a:ext cx="10588000" cy="5851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84" name="Google Shape;484;p40"/>
          <p:cNvCxnSpPr/>
          <p:nvPr/>
        </p:nvCxnSpPr>
        <p:spPr>
          <a:xfrm flipH="1" rot="10800000">
            <a:off x="3733550" y="1133950"/>
            <a:ext cx="363300" cy="18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85" name="Google Shape;48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3875" y="-549762"/>
            <a:ext cx="2900451" cy="290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09475" y="-202787"/>
            <a:ext cx="2346175" cy="234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0"/>
          <p:cNvSpPr txBox="1"/>
          <p:nvPr/>
        </p:nvSpPr>
        <p:spPr>
          <a:xfrm>
            <a:off x="3823150" y="1576813"/>
            <a:ext cx="1941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Patricia Kitchens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"/>
              <a:t>Chapter Services Director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1"/>
          <p:cNvSpPr txBox="1"/>
          <p:nvPr/>
        </p:nvSpPr>
        <p:spPr>
          <a:xfrm>
            <a:off x="4185225" y="3016525"/>
            <a:ext cx="4696800" cy="18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Accreditations 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&amp; Partners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3" name="Google Shape;49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400" y="2466700"/>
            <a:ext cx="3972250" cy="1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99" y="99852"/>
            <a:ext cx="3276381" cy="8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026" y="1098063"/>
            <a:ext cx="1454400" cy="1028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8475" y="10537"/>
            <a:ext cx="1929184" cy="10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73642" y="2304424"/>
            <a:ext cx="2454258" cy="10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 rotWithShape="1">
          <a:blip r:embed="rId10">
            <a:alphaModFix/>
          </a:blip>
          <a:srcRect b="33961" l="0" r="0" t="28202"/>
          <a:stretch/>
        </p:blipFill>
        <p:spPr>
          <a:xfrm>
            <a:off x="1413476" y="3641400"/>
            <a:ext cx="3846098" cy="102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81000" y="3783169"/>
            <a:ext cx="1190600" cy="119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709822" y="1283275"/>
            <a:ext cx="2029066" cy="897624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41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2" name="Google Shape;502;p41"/>
          <p:cNvPicPr preferRelativeResize="0"/>
          <p:nvPr/>
        </p:nvPicPr>
        <p:blipFill rotWithShape="1">
          <a:blip r:embed="rId13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1"/>
          <p:cNvSpPr txBox="1"/>
          <p:nvPr/>
        </p:nvSpPr>
        <p:spPr>
          <a:xfrm>
            <a:off x="3800475" y="178975"/>
            <a:ext cx="23796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Partners 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65050" y="994433"/>
            <a:ext cx="2615551" cy="123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93050" y="2190750"/>
            <a:ext cx="1394876" cy="139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58489" y="3501301"/>
            <a:ext cx="2728949" cy="1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4595" l="0" r="0" t="0"/>
          <a:stretch/>
        </p:blipFill>
        <p:spPr>
          <a:xfrm>
            <a:off x="-29512" y="0"/>
            <a:ext cx="9203026" cy="523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3400" y="804075"/>
            <a:ext cx="1407300" cy="14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5125" y="2540250"/>
            <a:ext cx="1370000" cy="13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45375" y="1449650"/>
            <a:ext cx="1407300" cy="14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7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93938" y="3899575"/>
            <a:ext cx="1023625" cy="10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775" y="52400"/>
            <a:ext cx="5284865" cy="102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800" y="751550"/>
            <a:ext cx="1133475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900" y="-103325"/>
            <a:ext cx="9232901" cy="558936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2"/>
          <p:cNvSpPr txBox="1"/>
          <p:nvPr/>
        </p:nvSpPr>
        <p:spPr>
          <a:xfrm>
            <a:off x="342900" y="3512675"/>
            <a:ext cx="85548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Accredited College </a:t>
            </a:r>
            <a:endParaRPr b="1" sz="3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lang="en" sz="3700">
                <a:latin typeface="Calibri"/>
                <a:ea typeface="Calibri"/>
                <a:cs typeface="Calibri"/>
                <a:sym typeface="Calibri"/>
              </a:rPr>
              <a:t>&amp; University </a:t>
            </a:r>
            <a:r>
              <a:rPr b="1" i="0" lang="en" sz="3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Internship</a:t>
            </a:r>
            <a:endParaRPr b="1" i="0" sz="3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42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42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43"/>
          <p:cNvPicPr preferRelativeResize="0"/>
          <p:nvPr/>
        </p:nvPicPr>
        <p:blipFill rotWithShape="1">
          <a:blip r:embed="rId3">
            <a:alphaModFix/>
          </a:blip>
          <a:srcRect b="29200" l="25882" r="0" t="4283"/>
          <a:stretch/>
        </p:blipFill>
        <p:spPr>
          <a:xfrm>
            <a:off x="0" y="0"/>
            <a:ext cx="9169751" cy="524374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3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43"/>
          <p:cNvSpPr txBox="1"/>
          <p:nvPr/>
        </p:nvSpPr>
        <p:spPr>
          <a:xfrm>
            <a:off x="0" y="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 a Chapter</a:t>
            </a:r>
            <a:endParaRPr b="1" i="0" sz="3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2" name="Google Shape;522;p43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976524" y="3828200"/>
            <a:ext cx="771952" cy="9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3"/>
          <p:cNvSpPr txBox="1"/>
          <p:nvPr/>
        </p:nvSpPr>
        <p:spPr>
          <a:xfrm>
            <a:off x="5332225" y="4294800"/>
            <a:ext cx="304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Notre Dame Preparatory High - </a:t>
            </a:r>
            <a:r>
              <a:rPr b="1" i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Award Ceremony</a:t>
            </a:r>
            <a:endParaRPr b="1" i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6200"/>
            <a:ext cx="9144000" cy="6238852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44"/>
          <p:cNvSpPr txBox="1"/>
          <p:nvPr/>
        </p:nvSpPr>
        <p:spPr>
          <a:xfrm>
            <a:off x="6154925" y="38100"/>
            <a:ext cx="17715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nstem.org</a:t>
            </a:r>
            <a:r>
              <a:rPr b="1" i="0" lang="en" sz="3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4"/>
          <p:cNvSpPr txBox="1"/>
          <p:nvPr/>
        </p:nvSpPr>
        <p:spPr>
          <a:xfrm>
            <a:off x="742300" y="107100"/>
            <a:ext cx="3287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</a:t>
            </a:r>
            <a:r>
              <a:rPr b="1" lang="en" sz="44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4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4394975"/>
            <a:ext cx="577200" cy="5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600" y="4372025"/>
            <a:ext cx="890100" cy="62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0812" y="4447775"/>
            <a:ext cx="580778" cy="4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59825" y="4394987"/>
            <a:ext cx="577200" cy="57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4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11299" y="4347233"/>
            <a:ext cx="504000" cy="5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4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13375" y="4338125"/>
            <a:ext cx="580800" cy="5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667176" y="4430589"/>
            <a:ext cx="504002" cy="50597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4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44"/>
          <p:cNvPicPr preferRelativeResize="0"/>
          <p:nvPr/>
        </p:nvPicPr>
        <p:blipFill rotWithShape="1">
          <a:blip r:embed="rId17">
            <a:alphaModFix amt="91000"/>
          </a:blip>
          <a:srcRect b="0" l="0" r="0" t="0"/>
          <a:stretch/>
        </p:blipFill>
        <p:spPr>
          <a:xfrm>
            <a:off x="8187850" y="3901329"/>
            <a:ext cx="709801" cy="83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892923" y="3622300"/>
            <a:ext cx="2612182" cy="5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8600"/>
            <a:ext cx="9144000" cy="60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4044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589250" y="52888"/>
            <a:ext cx="7568700" cy="11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the </a:t>
            </a:r>
            <a:r>
              <a:rPr b="1" i="0" lang="en" sz="29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 of STEM</a:t>
            </a:r>
            <a:r>
              <a:rPr b="1" i="0" lang="en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 your school?  </a:t>
            </a:r>
            <a:endParaRPr b="1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594925" y="3710999"/>
            <a:ext cx="900501" cy="10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975" y="-35225"/>
            <a:ext cx="6397624" cy="521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4">
            <a:alphaModFix/>
          </a:blip>
          <a:srcRect b="0" l="0" r="5069" t="0"/>
          <a:stretch/>
        </p:blipFill>
        <p:spPr>
          <a:xfrm>
            <a:off x="-47175" y="-1050487"/>
            <a:ext cx="4506973" cy="63300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493750" y="4452400"/>
            <a:ext cx="7447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Chapter Based Society 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6805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aseline="30000" lang="en"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8494822" y="4197053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50">
                <a:solidFill>
                  <a:srgbClr val="F1C232"/>
                </a:solidFill>
                <a:highlight>
                  <a:srgbClr val="BF9000"/>
                </a:highlight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5">
            <a:alphaModFix amt="91000"/>
          </a:blip>
          <a:srcRect b="0" l="0" r="0" t="0"/>
          <a:stretch/>
        </p:blipFill>
        <p:spPr>
          <a:xfrm>
            <a:off x="8146450" y="3841750"/>
            <a:ext cx="701900" cy="82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16873" l="0" r="0" t="-2916"/>
          <a:stretch/>
        </p:blipFill>
        <p:spPr>
          <a:xfrm>
            <a:off x="0" y="0"/>
            <a:ext cx="9144001" cy="509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568150" y="76200"/>
            <a:ext cx="79578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" sz="1900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Minimum Eligibility Requirements for Student Membership</a:t>
            </a:r>
            <a:endParaRPr b="0" i="0" sz="1900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850" y="531300"/>
            <a:ext cx="6034350" cy="44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6805249" y="4770675"/>
            <a:ext cx="2284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STEM Honor Society</a:t>
            </a:r>
            <a:r>
              <a:rPr baseline="30000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baseline="3000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1400"/>
            <a:ext cx="9144003" cy="609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6835500" y="4748625"/>
            <a:ext cx="23085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511650" y="107675"/>
            <a:ext cx="57876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Teachers </a:t>
            </a:r>
            <a:endParaRPr b="1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Busy </a:t>
            </a:r>
            <a:endParaRPr b="1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9"/>
          <p:cNvSpPr txBox="1"/>
          <p:nvPr/>
        </p:nvSpPr>
        <p:spPr>
          <a:xfrm>
            <a:off x="8342422" y="4349453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7913500" y="3562350"/>
            <a:ext cx="964799" cy="1135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5935050" y="154750"/>
            <a:ext cx="305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latin typeface="Calibri"/>
                <a:ea typeface="Calibri"/>
                <a:cs typeface="Calibri"/>
                <a:sym typeface="Calibri"/>
              </a:rPr>
              <a:t>Garland R. Quarles Elementary School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latin typeface="Calibri"/>
                <a:ea typeface="Calibri"/>
                <a:cs typeface="Calibri"/>
                <a:sym typeface="Calibri"/>
              </a:rPr>
              <a:t>Chapter Director &amp; Advisors</a:t>
            </a:r>
            <a:endParaRPr b="1" i="1" sz="14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20350" l="0" r="0" t="21768"/>
          <a:stretch/>
        </p:blipFill>
        <p:spPr>
          <a:xfrm>
            <a:off x="0" y="0"/>
            <a:ext cx="9144000" cy="529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/>
          <p:nvPr/>
        </p:nvSpPr>
        <p:spPr>
          <a:xfrm>
            <a:off x="3436300" y="-76200"/>
            <a:ext cx="48483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lang="en" sz="3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“Honors” System for all Learners </a:t>
            </a:r>
            <a:r>
              <a:rPr b="1" i="0" lang="en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3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1377200" y="4660750"/>
            <a:ext cx="184800" cy="1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58600" y="4686850"/>
            <a:ext cx="63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Bright Horizon Academy/Islamic School of San Diego</a:t>
            </a: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Robotics Class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0"/>
          <p:cNvSpPr txBox="1"/>
          <p:nvPr/>
        </p:nvSpPr>
        <p:spPr>
          <a:xfrm>
            <a:off x="6720625" y="47366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5704" l="0" r="0" t="0"/>
          <a:stretch/>
        </p:blipFill>
        <p:spPr>
          <a:xfrm>
            <a:off x="-61850" y="-411250"/>
            <a:ext cx="9205852" cy="56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1247322" y="4630778"/>
            <a:ext cx="285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350" u="none" cap="none" strike="noStrike">
                <a:solidFill>
                  <a:srgbClr val="F1C232"/>
                </a:solidFill>
                <a:highlight>
                  <a:srgbClr val="BF90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5600" y="45950"/>
            <a:ext cx="4076400" cy="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Constitution &amp; Bylaws </a:t>
            </a:r>
            <a:endParaRPr b="1" i="0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720625" y="4812800"/>
            <a:ext cx="6108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© National STEM Honor Society</a:t>
            </a:r>
            <a:r>
              <a:rPr b="0" baseline="30000" i="0" lang="en" sz="1100" u="none" cap="none" strike="noStrike">
                <a:latin typeface="Calibri"/>
                <a:ea typeface="Calibri"/>
                <a:cs typeface="Calibri"/>
                <a:sym typeface="Calibri"/>
              </a:rPr>
              <a:t>TM</a:t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4">
            <a:alphaModFix amt="91000"/>
          </a:blip>
          <a:srcRect b="0" l="0" r="0" t="0"/>
          <a:stretch/>
        </p:blipFill>
        <p:spPr>
          <a:xfrm>
            <a:off x="8186350" y="3899579"/>
            <a:ext cx="711300" cy="83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>
            <a:off x="1115475" y="4722125"/>
            <a:ext cx="440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Rachel Patterson Elementary - </a:t>
            </a:r>
            <a:r>
              <a:rPr b="1" i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Graduation Ceremony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